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7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18288000" cy="10287000"/>
  <p:notesSz cx="6858000" cy="9144000"/>
  <p:embeddedFontLst>
    <p:embeddedFont>
      <p:font typeface="Arial" panose="020B0604020202020204" pitchFamily="3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ucida Bright" panose="02040602050505020304" pitchFamily="18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C0A461-58FF-AD4B-930D-0B818F36F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2" y="9473712"/>
            <a:ext cx="387096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Gabrielle.Taylor@doh.nj.go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Gabrielle.Taylor@doh.nj.go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eer.cancer.gov/tools/filepro/downloa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huklaan@cinj.rutgers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5400000">
            <a:off x="8940594" y="-8940594"/>
            <a:ext cx="406812" cy="18288000"/>
            <a:chOff x="0" y="0"/>
            <a:chExt cx="331990" cy="149244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1990" cy="14924418"/>
            </a:xfrm>
            <a:custGeom>
              <a:avLst/>
              <a:gdLst/>
              <a:ahLst/>
              <a:cxnLst/>
              <a:rect l="l" t="t" r="r" b="b"/>
              <a:pathLst>
                <a:path w="331990" h="14924418">
                  <a:moveTo>
                    <a:pt x="0" y="0"/>
                  </a:moveTo>
                  <a:lnTo>
                    <a:pt x="331990" y="0"/>
                  </a:lnTo>
                  <a:lnTo>
                    <a:pt x="331990" y="14924418"/>
                  </a:lnTo>
                  <a:lnTo>
                    <a:pt x="0" y="14924418"/>
                  </a:lnTo>
                  <a:close/>
                </a:path>
              </a:pathLst>
            </a:custGeom>
            <a:solidFill>
              <a:srgbClr val="054F9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6246177" y="9507800"/>
            <a:ext cx="1815429" cy="598371"/>
          </a:xfrm>
          <a:custGeom>
            <a:avLst/>
            <a:gdLst/>
            <a:ahLst/>
            <a:cxnLst/>
            <a:rect l="l" t="t" r="r" b="b"/>
            <a:pathLst>
              <a:path w="1815429" h="598371">
                <a:moveTo>
                  <a:pt x="0" y="0"/>
                </a:moveTo>
                <a:lnTo>
                  <a:pt x="1815429" y="0"/>
                </a:lnTo>
                <a:lnTo>
                  <a:pt x="1815429" y="598371"/>
                </a:lnTo>
                <a:lnTo>
                  <a:pt x="0" y="5983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266690"/>
            <a:ext cx="406812" cy="2345232"/>
            <a:chOff x="0" y="0"/>
            <a:chExt cx="3319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1990" cy="1913890"/>
            </a:xfrm>
            <a:custGeom>
              <a:avLst/>
              <a:gdLst/>
              <a:ahLst/>
              <a:cxnLst/>
              <a:rect l="l" t="t" r="r" b="b"/>
              <a:pathLst>
                <a:path w="331990" h="1913890">
                  <a:moveTo>
                    <a:pt x="0" y="0"/>
                  </a:moveTo>
                  <a:lnTo>
                    <a:pt x="331990" y="0"/>
                  </a:lnTo>
                  <a:lnTo>
                    <a:pt x="3319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DC58C">
                <a:alpha val="8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835213" y="7063676"/>
            <a:ext cx="452787" cy="2194624"/>
            <a:chOff x="0" y="0"/>
            <a:chExt cx="293277" cy="14214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07984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B9508611-9E89-3A30-00BD-90D763C2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092" y="2959636"/>
            <a:ext cx="13469815" cy="2978541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NEW JERSEY STATE CANCER REGISTRY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HOSPITAL FOLLOW UP REPORT</a:t>
            </a:r>
            <a:endParaRPr lang="en-US" sz="6000" b="1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43C243C-0807-AED9-8F0E-131A45BF6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394" y="6037385"/>
            <a:ext cx="5169877" cy="3365402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Fran Krol, CTR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January 2015</a:t>
            </a:r>
          </a:p>
          <a:p>
            <a:r>
              <a:rPr lang="en-US" alt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Revised</a:t>
            </a: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November 2021, November 2023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Special Thanks to: </a:t>
            </a:r>
          </a:p>
          <a:p>
            <a:pPr lvl="1"/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 Shukla</a:t>
            </a:r>
          </a:p>
          <a:p>
            <a:pPr lvl="1"/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Suzanne Schwartz, CTR</a:t>
            </a:r>
          </a:p>
          <a:p>
            <a:pPr lvl="1"/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Maryanne Burhenne, CTR</a:t>
            </a:r>
          </a:p>
          <a:p>
            <a:pPr lvl="1"/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Michael Tumblety</a:t>
            </a:r>
          </a:p>
          <a:p>
            <a:pPr lvl="1"/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Linda Coyle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5400000">
            <a:off x="8940594" y="-8940594"/>
            <a:ext cx="406812" cy="18288000"/>
            <a:chOff x="0" y="0"/>
            <a:chExt cx="331990" cy="149244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1990" cy="14924418"/>
            </a:xfrm>
            <a:custGeom>
              <a:avLst/>
              <a:gdLst/>
              <a:ahLst/>
              <a:cxnLst/>
              <a:rect l="l" t="t" r="r" b="b"/>
              <a:pathLst>
                <a:path w="331990" h="14924418">
                  <a:moveTo>
                    <a:pt x="0" y="0"/>
                  </a:moveTo>
                  <a:lnTo>
                    <a:pt x="331990" y="0"/>
                  </a:lnTo>
                  <a:lnTo>
                    <a:pt x="331990" y="14924418"/>
                  </a:lnTo>
                  <a:lnTo>
                    <a:pt x="0" y="14924418"/>
                  </a:lnTo>
                  <a:close/>
                </a:path>
              </a:pathLst>
            </a:custGeom>
            <a:solidFill>
              <a:srgbClr val="054F9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6246177" y="9507800"/>
            <a:ext cx="1815429" cy="598371"/>
          </a:xfrm>
          <a:custGeom>
            <a:avLst/>
            <a:gdLst/>
            <a:ahLst/>
            <a:cxnLst/>
            <a:rect l="l" t="t" r="r" b="b"/>
            <a:pathLst>
              <a:path w="1815429" h="598371">
                <a:moveTo>
                  <a:pt x="0" y="0"/>
                </a:moveTo>
                <a:lnTo>
                  <a:pt x="1815429" y="0"/>
                </a:lnTo>
                <a:lnTo>
                  <a:pt x="1815429" y="598371"/>
                </a:lnTo>
                <a:lnTo>
                  <a:pt x="0" y="5983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266690"/>
            <a:ext cx="406812" cy="2345232"/>
            <a:chOff x="0" y="0"/>
            <a:chExt cx="3319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1990" cy="1913890"/>
            </a:xfrm>
            <a:custGeom>
              <a:avLst/>
              <a:gdLst/>
              <a:ahLst/>
              <a:cxnLst/>
              <a:rect l="l" t="t" r="r" b="b"/>
              <a:pathLst>
                <a:path w="331990" h="1913890">
                  <a:moveTo>
                    <a:pt x="0" y="0"/>
                  </a:moveTo>
                  <a:lnTo>
                    <a:pt x="331990" y="0"/>
                  </a:lnTo>
                  <a:lnTo>
                    <a:pt x="3319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DC58C">
                <a:alpha val="8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835213" y="7063676"/>
            <a:ext cx="452787" cy="2194624"/>
            <a:chOff x="0" y="0"/>
            <a:chExt cx="293277" cy="14214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07984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B9508611-9E89-3A30-00BD-90D763C2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265213"/>
            <a:ext cx="13059507" cy="1143000"/>
          </a:xfrm>
        </p:spPr>
        <p:txBody>
          <a:bodyPr>
            <a:noAutofit/>
          </a:bodyPr>
          <a:lstStyle/>
          <a:p>
            <a:r>
              <a:rPr lang="en-US" b="1" dirty="0"/>
              <a:t>WHAT IS THE NJSCR HOSPITAL FOLLOW UP REPORT?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43C243C-0807-AED9-8F0E-131A45BF6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323" y="3352824"/>
            <a:ext cx="14759354" cy="4525963"/>
          </a:xfrm>
        </p:spPr>
        <p:txBody>
          <a:bodyPr/>
          <a:lstStyle/>
          <a:p>
            <a:pPr marL="68580" indent="0">
              <a:buFont typeface="Times New Roman" panose="02020603050405020304" pitchFamily="18" charset="0"/>
              <a:buNone/>
              <a:defRPr/>
            </a:pPr>
            <a:r>
              <a:rPr lang="en-US" b="0" dirty="0">
                <a:latin typeface="Lucida Bright" panose="02040602050505020304" pitchFamily="18" charset="0"/>
              </a:rPr>
              <a:t>Beginning in 2015, follow up reports will be available by request from the NJSCR.  </a:t>
            </a:r>
          </a:p>
          <a:p>
            <a:pPr marL="68580" indent="0">
              <a:buFont typeface="Times New Roman" panose="02020603050405020304" pitchFamily="18" charset="0"/>
              <a:buNone/>
              <a:defRPr/>
            </a:pPr>
            <a:endParaRPr lang="en-US" b="0" dirty="0">
              <a:latin typeface="Lucida Bright" panose="02040602050505020304" pitchFamily="18" charset="0"/>
            </a:endParaRPr>
          </a:p>
          <a:p>
            <a:pPr marL="68580" indent="0">
              <a:buFont typeface="Times New Roman" panose="02020603050405020304" pitchFamily="18" charset="0"/>
              <a:buNone/>
              <a:defRPr/>
            </a:pPr>
            <a:r>
              <a:rPr lang="en-US" b="0" dirty="0">
                <a:latin typeface="Lucida Bright" panose="02040602050505020304" pitchFamily="18" charset="0"/>
              </a:rPr>
              <a:t>The purpose of the follow up report is to assist cancer registries with maintaining current and accurate follow up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4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5400000">
            <a:off x="8940594" y="-8940594"/>
            <a:ext cx="406812" cy="18288000"/>
            <a:chOff x="0" y="0"/>
            <a:chExt cx="331990" cy="149244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1990" cy="14924418"/>
            </a:xfrm>
            <a:custGeom>
              <a:avLst/>
              <a:gdLst/>
              <a:ahLst/>
              <a:cxnLst/>
              <a:rect l="l" t="t" r="r" b="b"/>
              <a:pathLst>
                <a:path w="331990" h="14924418">
                  <a:moveTo>
                    <a:pt x="0" y="0"/>
                  </a:moveTo>
                  <a:lnTo>
                    <a:pt x="331990" y="0"/>
                  </a:lnTo>
                  <a:lnTo>
                    <a:pt x="331990" y="14924418"/>
                  </a:lnTo>
                  <a:lnTo>
                    <a:pt x="0" y="14924418"/>
                  </a:lnTo>
                  <a:close/>
                </a:path>
              </a:pathLst>
            </a:custGeom>
            <a:solidFill>
              <a:srgbClr val="054F9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6246177" y="9507800"/>
            <a:ext cx="1815429" cy="598371"/>
          </a:xfrm>
          <a:custGeom>
            <a:avLst/>
            <a:gdLst/>
            <a:ahLst/>
            <a:cxnLst/>
            <a:rect l="l" t="t" r="r" b="b"/>
            <a:pathLst>
              <a:path w="1815429" h="598371">
                <a:moveTo>
                  <a:pt x="0" y="0"/>
                </a:moveTo>
                <a:lnTo>
                  <a:pt x="1815429" y="0"/>
                </a:lnTo>
                <a:lnTo>
                  <a:pt x="1815429" y="598371"/>
                </a:lnTo>
                <a:lnTo>
                  <a:pt x="0" y="5983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266690"/>
            <a:ext cx="406812" cy="2345232"/>
            <a:chOff x="0" y="0"/>
            <a:chExt cx="3319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1990" cy="1913890"/>
            </a:xfrm>
            <a:custGeom>
              <a:avLst/>
              <a:gdLst/>
              <a:ahLst/>
              <a:cxnLst/>
              <a:rect l="l" t="t" r="r" b="b"/>
              <a:pathLst>
                <a:path w="331990" h="1913890">
                  <a:moveTo>
                    <a:pt x="0" y="0"/>
                  </a:moveTo>
                  <a:lnTo>
                    <a:pt x="331990" y="0"/>
                  </a:lnTo>
                  <a:lnTo>
                    <a:pt x="3319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DC58C">
                <a:alpha val="8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835213" y="7063676"/>
            <a:ext cx="452787" cy="2194624"/>
            <a:chOff x="0" y="0"/>
            <a:chExt cx="293277" cy="14214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07984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B9508611-9E89-3A30-00BD-90D763C2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1265213"/>
            <a:ext cx="8229600" cy="1143000"/>
          </a:xfrm>
        </p:spPr>
        <p:txBody>
          <a:bodyPr/>
          <a:lstStyle/>
          <a:p>
            <a:r>
              <a:rPr lang="en-US" b="1" dirty="0"/>
              <a:t>REPORT AVAILABILITY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43C243C-0807-AED9-8F0E-131A45BF6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315" y="2813538"/>
            <a:ext cx="14589369" cy="60910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0" dirty="0">
                <a:latin typeface="Lucida Bright" panose="02040602050505020304" pitchFamily="18" charset="0"/>
              </a:rPr>
              <a:t>Provided on request basis two times a year: June and December to facilities in compliance with NJ cancer reporting rules and regulations</a:t>
            </a:r>
          </a:p>
          <a:p>
            <a:pPr marL="68580" indent="0">
              <a:buFont typeface="Times New Roman" panose="02020603050405020304" pitchFamily="18" charset="0"/>
              <a:buNone/>
              <a:defRPr/>
            </a:pPr>
            <a:endParaRPr lang="en-US" sz="2800" b="0" dirty="0">
              <a:latin typeface="Lucida Bright" panose="02040602050505020304" pitchFamily="18" charset="0"/>
            </a:endParaRPr>
          </a:p>
          <a:p>
            <a:pPr>
              <a:defRPr/>
            </a:pPr>
            <a:r>
              <a:rPr lang="en-US" sz="2800" b="0" dirty="0">
                <a:latin typeface="Lucida Bright" panose="02040602050505020304" pitchFamily="18" charset="0"/>
              </a:rPr>
              <a:t>An</a:t>
            </a:r>
            <a:r>
              <a:rPr lang="en-US" sz="2800" b="0" dirty="0">
                <a:solidFill>
                  <a:srgbClr val="FF0000"/>
                </a:solidFill>
                <a:latin typeface="Lucida Bright" panose="02040602050505020304" pitchFamily="18" charset="0"/>
              </a:rPr>
              <a:t> </a:t>
            </a:r>
            <a:r>
              <a:rPr lang="en-US" sz="2800" b="0" dirty="0">
                <a:solidFill>
                  <a:srgbClr val="002060"/>
                </a:solidFill>
                <a:latin typeface="Lucida Bright" panose="02040602050505020304" pitchFamily="18" charset="0"/>
              </a:rPr>
              <a:t>additional </a:t>
            </a:r>
            <a:r>
              <a:rPr lang="en-US" sz="2800" b="0" dirty="0">
                <a:latin typeface="Lucida Bright" panose="02040602050505020304" pitchFamily="18" charset="0"/>
              </a:rPr>
              <a:t>report will be provided for hospitals undergoing a Commission on Cancer (CoC) Hospital Cancer Program survey in their survey year</a:t>
            </a:r>
          </a:p>
          <a:p>
            <a:pPr>
              <a:defRPr/>
            </a:pPr>
            <a:endParaRPr lang="en-US" sz="2800" b="0" dirty="0">
              <a:latin typeface="Lucida Bright" panose="02040602050505020304" pitchFamily="18" charset="0"/>
            </a:endParaRPr>
          </a:p>
          <a:p>
            <a:pPr>
              <a:defRPr/>
            </a:pPr>
            <a:r>
              <a:rPr lang="en-US" sz="2800" b="0" dirty="0">
                <a:latin typeface="Lucida Bright" panose="02040602050505020304" pitchFamily="18" charset="0"/>
              </a:rPr>
              <a:t>Requests for a follow up report must be submitted within 30 days of the email announcement of report availability</a:t>
            </a:r>
          </a:p>
          <a:p>
            <a:pPr>
              <a:defRPr/>
            </a:pPr>
            <a:endParaRPr lang="en-US" sz="2800" b="0" dirty="0">
              <a:latin typeface="Lucida Bright" panose="02040602050505020304" pitchFamily="18" charset="0"/>
            </a:endParaRPr>
          </a:p>
          <a:p>
            <a:pPr>
              <a:defRPr/>
            </a:pPr>
            <a:r>
              <a:rPr lang="en-US" sz="2800" b="0" dirty="0">
                <a:latin typeface="Lucida Bright" panose="02040602050505020304" pitchFamily="18" charset="0"/>
              </a:rPr>
              <a:t>Hospital requests will be honored in date order by receipt of request</a:t>
            </a:r>
          </a:p>
          <a:p>
            <a:pPr>
              <a:defRPr/>
            </a:pPr>
            <a:endParaRPr lang="en-US" sz="2800" b="0" dirty="0">
              <a:latin typeface="Lucida Bright" panose="02040602050505020304" pitchFamily="18" charset="0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b="0" dirty="0">
                <a:latin typeface="Lucida Bright" panose="02040602050505020304" pitchFamily="18" charset="0"/>
              </a:rPr>
              <a:t>Priority will be given to facilities with a scheduled CoC survey date</a:t>
            </a:r>
            <a:endParaRPr lang="en-US" sz="2800" b="0" dirty="0">
              <a:solidFill>
                <a:srgbClr val="00B0F0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622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5400000">
            <a:off x="8940594" y="-8940594"/>
            <a:ext cx="406812" cy="18288000"/>
            <a:chOff x="0" y="0"/>
            <a:chExt cx="331990" cy="149244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1990" cy="14924418"/>
            </a:xfrm>
            <a:custGeom>
              <a:avLst/>
              <a:gdLst/>
              <a:ahLst/>
              <a:cxnLst/>
              <a:rect l="l" t="t" r="r" b="b"/>
              <a:pathLst>
                <a:path w="331990" h="14924418">
                  <a:moveTo>
                    <a:pt x="0" y="0"/>
                  </a:moveTo>
                  <a:lnTo>
                    <a:pt x="331990" y="0"/>
                  </a:lnTo>
                  <a:lnTo>
                    <a:pt x="331990" y="14924418"/>
                  </a:lnTo>
                  <a:lnTo>
                    <a:pt x="0" y="14924418"/>
                  </a:lnTo>
                  <a:close/>
                </a:path>
              </a:pathLst>
            </a:custGeom>
            <a:solidFill>
              <a:srgbClr val="054F9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6246177" y="9507800"/>
            <a:ext cx="1815429" cy="598371"/>
          </a:xfrm>
          <a:custGeom>
            <a:avLst/>
            <a:gdLst/>
            <a:ahLst/>
            <a:cxnLst/>
            <a:rect l="l" t="t" r="r" b="b"/>
            <a:pathLst>
              <a:path w="1815429" h="598371">
                <a:moveTo>
                  <a:pt x="0" y="0"/>
                </a:moveTo>
                <a:lnTo>
                  <a:pt x="1815429" y="0"/>
                </a:lnTo>
                <a:lnTo>
                  <a:pt x="1815429" y="598371"/>
                </a:lnTo>
                <a:lnTo>
                  <a:pt x="0" y="5983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266690"/>
            <a:ext cx="406812" cy="2345232"/>
            <a:chOff x="0" y="0"/>
            <a:chExt cx="3319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1990" cy="1913890"/>
            </a:xfrm>
            <a:custGeom>
              <a:avLst/>
              <a:gdLst/>
              <a:ahLst/>
              <a:cxnLst/>
              <a:rect l="l" t="t" r="r" b="b"/>
              <a:pathLst>
                <a:path w="331990" h="1913890">
                  <a:moveTo>
                    <a:pt x="0" y="0"/>
                  </a:moveTo>
                  <a:lnTo>
                    <a:pt x="331990" y="0"/>
                  </a:lnTo>
                  <a:lnTo>
                    <a:pt x="3319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DC58C">
                <a:alpha val="8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835213" y="7063676"/>
            <a:ext cx="452787" cy="2194624"/>
            <a:chOff x="0" y="0"/>
            <a:chExt cx="293277" cy="14214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07984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B9508611-9E89-3A30-00BD-90D763C2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723" y="1265213"/>
            <a:ext cx="13798062" cy="1143000"/>
          </a:xfrm>
        </p:spPr>
        <p:txBody>
          <a:bodyPr>
            <a:noAutofit/>
          </a:bodyPr>
          <a:lstStyle/>
          <a:p>
            <a:r>
              <a:rPr lang="en-US" b="1" dirty="0"/>
              <a:t>HOW TO REQUEST A NJSCR HOSPITAL FOLLOW UP REPORT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43C243C-0807-AED9-8F0E-131A45BF6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676" y="3277398"/>
            <a:ext cx="14993815" cy="4295710"/>
          </a:xfrm>
        </p:spPr>
        <p:txBody>
          <a:bodyPr>
            <a:noAutofit/>
          </a:bodyPr>
          <a:lstStyle/>
          <a:p>
            <a:pPr marL="68580" indent="0">
              <a:buFont typeface="Times New Roman" panose="02020603050405020304" pitchFamily="18" charset="0"/>
              <a:buNone/>
              <a:defRPr/>
            </a:pPr>
            <a:r>
              <a:rPr lang="en-US" sz="2800" b="0" dirty="0">
                <a:latin typeface="Lucida Bright" panose="02040602050505020304" pitchFamily="18" charset="0"/>
              </a:rPr>
              <a:t>1. NJSCR will notify hospital cancer registrars when the Hospital Follow up Report is available for request</a:t>
            </a:r>
          </a:p>
          <a:p>
            <a:pPr marL="68580" indent="0">
              <a:buFont typeface="Times New Roman" panose="02020603050405020304" pitchFamily="18" charset="0"/>
              <a:buNone/>
              <a:defRPr/>
            </a:pPr>
            <a:r>
              <a:rPr lang="en-US" sz="2800" b="0" dirty="0">
                <a:latin typeface="Lucida Bright" panose="02040602050505020304" pitchFamily="18" charset="0"/>
              </a:rPr>
              <a:t>2. Hospital </a:t>
            </a:r>
            <a:r>
              <a:rPr lang="en-US" sz="2800" dirty="0">
                <a:latin typeface="Lucida Bright" panose="02040602050505020304" pitchFamily="18" charset="0"/>
              </a:rPr>
              <a:t>cancer registrars should send their request by email to </a:t>
            </a:r>
            <a:r>
              <a:rPr lang="en-US" sz="2800" b="1" dirty="0">
                <a:latin typeface="Lucida Bright" panose="02040602050505020304" pitchFamily="18" charset="0"/>
              </a:rPr>
              <a:t>Gabrielle Taylor</a:t>
            </a:r>
          </a:p>
          <a:p>
            <a:pPr marL="68580" indent="0">
              <a:buNone/>
              <a:defRPr/>
            </a:pPr>
            <a:r>
              <a:rPr lang="en-US" sz="2800" dirty="0">
                <a:latin typeface="Lucida Bright" panose="02040602050505020304" pitchFamily="18" charset="0"/>
              </a:rPr>
              <a:t>3. </a:t>
            </a:r>
            <a:r>
              <a:rPr lang="en-US" sz="2800" b="1" dirty="0">
                <a:latin typeface="Lucida Bright" panose="02040602050505020304" pitchFamily="18" charset="0"/>
              </a:rPr>
              <a:t>Include in your email request:</a:t>
            </a:r>
          </a:p>
          <a:p>
            <a:pPr marL="81153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Lucida Bright" panose="02040602050505020304" pitchFamily="18" charset="0"/>
              </a:rPr>
              <a:t>Your name and contact information</a:t>
            </a:r>
          </a:p>
          <a:p>
            <a:pPr marL="81153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Lucida Bright" panose="02040602050505020304" pitchFamily="18" charset="0"/>
              </a:rPr>
              <a:t>The name of your facility</a:t>
            </a:r>
          </a:p>
          <a:p>
            <a:pPr marL="81153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Lucida Bright" panose="02040602050505020304" pitchFamily="18" charset="0"/>
              </a:rPr>
              <a:t>The cancer registry reference date</a:t>
            </a:r>
          </a:p>
          <a:p>
            <a:pPr marL="81153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Lucida Bright" panose="02040602050505020304" pitchFamily="18" charset="0"/>
              </a:rPr>
              <a:t>The date your facility received the last follow up report from NJSCR</a:t>
            </a:r>
          </a:p>
          <a:p>
            <a:pPr marL="81153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Lucida Bright" panose="02040602050505020304" pitchFamily="18" charset="0"/>
              </a:rPr>
              <a:t>If requesting an additional report prior to a CoC survey: date of scheduled CoC survey</a:t>
            </a:r>
          </a:p>
          <a:p>
            <a:pPr marL="68580" indent="0">
              <a:buNone/>
              <a:defRPr/>
            </a:pPr>
            <a:endParaRPr lang="en-US" sz="2800" dirty="0">
              <a:latin typeface="Lucida Bright" panose="02040602050505020304" pitchFamily="18" charset="0"/>
            </a:endParaRPr>
          </a:p>
          <a:p>
            <a:pPr marL="68580" indent="0">
              <a:buFont typeface="Times New Roman" panose="02020603050405020304" pitchFamily="18" charset="0"/>
              <a:buNone/>
              <a:defRPr/>
            </a:pPr>
            <a:endParaRPr lang="en-US" sz="2800" dirty="0">
              <a:latin typeface="Lucida Bright" panose="020406020505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61DCA-69D7-5A19-629F-F049D32DA44B}"/>
              </a:ext>
            </a:extLst>
          </p:cNvPr>
          <p:cNvSpPr txBox="1"/>
          <p:nvPr/>
        </p:nvSpPr>
        <p:spPr>
          <a:xfrm>
            <a:off x="5633317" y="7714104"/>
            <a:ext cx="6341427" cy="2092881"/>
          </a:xfrm>
          <a:prstGeom prst="rect">
            <a:avLst/>
          </a:prstGeom>
          <a:noFill/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Lucida Bright" panose="02040602050505020304" pitchFamily="18" charset="0"/>
              </a:rPr>
              <a:t>NJSCR contact person for report</a:t>
            </a:r>
            <a:r>
              <a:rPr lang="en-US" sz="2800" b="0" dirty="0">
                <a:latin typeface="Lucida Bright" panose="02040602050505020304" pitchFamily="18" charset="0"/>
              </a:rPr>
              <a:t>:</a:t>
            </a:r>
          </a:p>
          <a:p>
            <a:pPr marL="68580" indent="0" algn="ctr">
              <a:buFont typeface="Times New Roman" panose="02020603050405020304" pitchFamily="18" charset="0"/>
              <a:buNone/>
              <a:defRPr/>
            </a:pPr>
            <a:r>
              <a:rPr lang="en-US" sz="2800" b="0" dirty="0">
                <a:latin typeface="Lucida Bright" panose="02040602050505020304" pitchFamily="18" charset="0"/>
              </a:rPr>
              <a:t>Gabrielle Taylor, CTR</a:t>
            </a:r>
          </a:p>
          <a:p>
            <a:pPr marL="68580" indent="0" algn="ctr">
              <a:buFont typeface="Times New Roman" panose="02020603050405020304" pitchFamily="18" charset="0"/>
              <a:buNone/>
              <a:defRPr/>
            </a:pP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  <a:latin typeface="Lucida Bright" panose="02040602050505020304" pitchFamily="18" charset="0"/>
                <a:hlinkClick r:id="rId3"/>
              </a:rPr>
              <a:t>Gabrielle.Taylor@</a:t>
            </a:r>
            <a:r>
              <a:rPr lang="en-US" sz="2800" u="sng" dirty="0">
                <a:solidFill>
                  <a:srgbClr val="FF0000"/>
                </a:solidFill>
                <a:latin typeface="Lucida Bright" panose="02040602050505020304" pitchFamily="18" charset="0"/>
                <a:hlinkClick r:id="rId3"/>
              </a:rPr>
              <a:t>doh.nj.</a:t>
            </a: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  <a:latin typeface="Lucida Bright" panose="02040602050505020304" pitchFamily="18" charset="0"/>
                <a:hlinkClick r:id="rId3"/>
              </a:rPr>
              <a:t>gov</a:t>
            </a: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  <a:latin typeface="Lucida Bright" panose="02040602050505020304" pitchFamily="18" charset="0"/>
              </a:rPr>
              <a:t>  </a:t>
            </a:r>
          </a:p>
          <a:p>
            <a:pPr marL="68580" indent="0" algn="ctr">
              <a:buFont typeface="Times New Roman" panose="02020603050405020304" pitchFamily="18" charset="0"/>
              <a:buNone/>
              <a:defRPr/>
            </a:pPr>
            <a:r>
              <a:rPr lang="en-US" sz="2800" b="0" dirty="0">
                <a:latin typeface="Lucida Bright" panose="02040602050505020304" pitchFamily="18" charset="0"/>
              </a:rPr>
              <a:t>609-633-0500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7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5400000">
            <a:off x="8940594" y="-8940594"/>
            <a:ext cx="406812" cy="18288000"/>
            <a:chOff x="0" y="0"/>
            <a:chExt cx="331990" cy="149244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1990" cy="14924418"/>
            </a:xfrm>
            <a:custGeom>
              <a:avLst/>
              <a:gdLst/>
              <a:ahLst/>
              <a:cxnLst/>
              <a:rect l="l" t="t" r="r" b="b"/>
              <a:pathLst>
                <a:path w="331990" h="14924418">
                  <a:moveTo>
                    <a:pt x="0" y="0"/>
                  </a:moveTo>
                  <a:lnTo>
                    <a:pt x="331990" y="0"/>
                  </a:lnTo>
                  <a:lnTo>
                    <a:pt x="331990" y="14924418"/>
                  </a:lnTo>
                  <a:lnTo>
                    <a:pt x="0" y="14924418"/>
                  </a:lnTo>
                  <a:close/>
                </a:path>
              </a:pathLst>
            </a:custGeom>
            <a:solidFill>
              <a:srgbClr val="054F9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6246177" y="9507800"/>
            <a:ext cx="1815429" cy="598371"/>
          </a:xfrm>
          <a:custGeom>
            <a:avLst/>
            <a:gdLst/>
            <a:ahLst/>
            <a:cxnLst/>
            <a:rect l="l" t="t" r="r" b="b"/>
            <a:pathLst>
              <a:path w="1815429" h="598371">
                <a:moveTo>
                  <a:pt x="0" y="0"/>
                </a:moveTo>
                <a:lnTo>
                  <a:pt x="1815429" y="0"/>
                </a:lnTo>
                <a:lnTo>
                  <a:pt x="1815429" y="598371"/>
                </a:lnTo>
                <a:lnTo>
                  <a:pt x="0" y="5983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266690"/>
            <a:ext cx="406812" cy="2345232"/>
            <a:chOff x="0" y="0"/>
            <a:chExt cx="3319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1990" cy="1913890"/>
            </a:xfrm>
            <a:custGeom>
              <a:avLst/>
              <a:gdLst/>
              <a:ahLst/>
              <a:cxnLst/>
              <a:rect l="l" t="t" r="r" b="b"/>
              <a:pathLst>
                <a:path w="331990" h="1913890">
                  <a:moveTo>
                    <a:pt x="0" y="0"/>
                  </a:moveTo>
                  <a:lnTo>
                    <a:pt x="331990" y="0"/>
                  </a:lnTo>
                  <a:lnTo>
                    <a:pt x="3319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DC58C">
                <a:alpha val="8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835213" y="7063676"/>
            <a:ext cx="452787" cy="2194624"/>
            <a:chOff x="0" y="0"/>
            <a:chExt cx="293277" cy="14214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07984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B9508611-9E89-3A30-00BD-90D763C2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1265213"/>
            <a:ext cx="8229600" cy="1143000"/>
          </a:xfrm>
        </p:spPr>
        <p:txBody>
          <a:bodyPr/>
          <a:lstStyle/>
          <a:p>
            <a:r>
              <a:rPr lang="en-US" b="1" dirty="0"/>
              <a:t>WHEN THE REPORT IS PREPARED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43C243C-0807-AED9-8F0E-131A45BF6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8093" y="3352824"/>
            <a:ext cx="14218084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b="0" dirty="0">
                <a:latin typeface="Lucida Bright" panose="02040602050505020304" pitchFamily="18" charset="0"/>
              </a:rPr>
              <a:t>Once the report is prepared, hospital cancer registrars will receive an encrypted email that will contain the report as an attachment</a:t>
            </a:r>
          </a:p>
          <a:p>
            <a:pPr marL="68580" indent="0">
              <a:buFont typeface="Times New Roman" panose="02020603050405020304" pitchFamily="18" charset="0"/>
              <a:buNone/>
              <a:defRPr/>
            </a:pPr>
            <a:endParaRPr lang="en-US" b="0" dirty="0">
              <a:latin typeface="Lucida Bright" panose="02040602050505020304" pitchFamily="18" charset="0"/>
            </a:endParaRPr>
          </a:p>
          <a:p>
            <a:pPr>
              <a:defRPr/>
            </a:pPr>
            <a:r>
              <a:rPr lang="en-US" b="1" dirty="0">
                <a:latin typeface="Lucida Bright" panose="02040602050505020304" pitchFamily="18" charset="0"/>
              </a:rPr>
              <a:t>First time users</a:t>
            </a:r>
            <a:r>
              <a:rPr lang="en-US" dirty="0">
                <a:latin typeface="Lucida Bright" panose="02040602050505020304" pitchFamily="18" charset="0"/>
              </a:rPr>
              <a:t>- </a:t>
            </a:r>
            <a:r>
              <a:rPr lang="en-US" b="0" dirty="0">
                <a:latin typeface="Lucida Bright" panose="02040602050505020304" pitchFamily="18" charset="0"/>
              </a:rPr>
              <a:t>follow the instructions to register and create an account in order to access the email</a:t>
            </a:r>
          </a:p>
          <a:p>
            <a:pPr marL="68580" indent="0">
              <a:buFont typeface="Times New Roman" panose="02020603050405020304" pitchFamily="18" charset="0"/>
              <a:buNone/>
              <a:defRPr/>
            </a:pPr>
            <a:endParaRPr lang="en-US" b="0" dirty="0">
              <a:latin typeface="Lucida Bright" panose="02040602050505020304" pitchFamily="18" charset="0"/>
            </a:endParaRPr>
          </a:p>
          <a:p>
            <a:pPr>
              <a:defRPr/>
            </a:pPr>
            <a:r>
              <a:rPr lang="en-US" b="0" dirty="0">
                <a:latin typeface="Lucida Bright" panose="02040602050505020304" pitchFamily="18" charset="0"/>
              </a:rPr>
              <a:t>Registrars will be requested to send an email to Gabrielle Taylor confirming receipt of the file</a:t>
            </a:r>
          </a:p>
          <a:p>
            <a:pPr marL="68580" indent="0" algn="ctr">
              <a:buFont typeface="Times New Roman" panose="02020603050405020304" pitchFamily="18" charset="0"/>
              <a:buNone/>
              <a:defRPr/>
            </a:pPr>
            <a:r>
              <a:rPr lang="en-US" b="1" dirty="0">
                <a:latin typeface="Lucida Bright" panose="02040602050505020304" pitchFamily="18" charset="0"/>
                <a:hlinkClick r:id="rId3"/>
              </a:rPr>
              <a:t>Gabrielle.Taylor@doh.nj.gov</a:t>
            </a:r>
            <a:r>
              <a:rPr lang="en-US" b="1" dirty="0">
                <a:latin typeface="Lucida Bright" panose="02040602050505020304" pitchFamily="18" charset="0"/>
              </a:rPr>
              <a:t>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5400000">
            <a:off x="8940594" y="-8940594"/>
            <a:ext cx="406812" cy="18288000"/>
            <a:chOff x="0" y="0"/>
            <a:chExt cx="331990" cy="149244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1990" cy="14924418"/>
            </a:xfrm>
            <a:custGeom>
              <a:avLst/>
              <a:gdLst/>
              <a:ahLst/>
              <a:cxnLst/>
              <a:rect l="l" t="t" r="r" b="b"/>
              <a:pathLst>
                <a:path w="331990" h="14924418">
                  <a:moveTo>
                    <a:pt x="0" y="0"/>
                  </a:moveTo>
                  <a:lnTo>
                    <a:pt x="331990" y="0"/>
                  </a:lnTo>
                  <a:lnTo>
                    <a:pt x="331990" y="14924418"/>
                  </a:lnTo>
                  <a:lnTo>
                    <a:pt x="0" y="14924418"/>
                  </a:lnTo>
                  <a:close/>
                </a:path>
              </a:pathLst>
            </a:custGeom>
            <a:solidFill>
              <a:srgbClr val="054F9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6246177" y="9507800"/>
            <a:ext cx="1815429" cy="598371"/>
          </a:xfrm>
          <a:custGeom>
            <a:avLst/>
            <a:gdLst/>
            <a:ahLst/>
            <a:cxnLst/>
            <a:rect l="l" t="t" r="r" b="b"/>
            <a:pathLst>
              <a:path w="1815429" h="598371">
                <a:moveTo>
                  <a:pt x="0" y="0"/>
                </a:moveTo>
                <a:lnTo>
                  <a:pt x="1815429" y="0"/>
                </a:lnTo>
                <a:lnTo>
                  <a:pt x="1815429" y="598371"/>
                </a:lnTo>
                <a:lnTo>
                  <a:pt x="0" y="5983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266690"/>
            <a:ext cx="406812" cy="2345232"/>
            <a:chOff x="0" y="0"/>
            <a:chExt cx="3319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1990" cy="1913890"/>
            </a:xfrm>
            <a:custGeom>
              <a:avLst/>
              <a:gdLst/>
              <a:ahLst/>
              <a:cxnLst/>
              <a:rect l="l" t="t" r="r" b="b"/>
              <a:pathLst>
                <a:path w="331990" h="1913890">
                  <a:moveTo>
                    <a:pt x="0" y="0"/>
                  </a:moveTo>
                  <a:lnTo>
                    <a:pt x="331990" y="0"/>
                  </a:lnTo>
                  <a:lnTo>
                    <a:pt x="3319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DC58C">
                <a:alpha val="8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835213" y="7063676"/>
            <a:ext cx="452787" cy="2194624"/>
            <a:chOff x="0" y="0"/>
            <a:chExt cx="293277" cy="14214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07984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B9508611-9E89-3A30-00BD-90D763C2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1265213"/>
            <a:ext cx="8229600" cy="1143000"/>
          </a:xfrm>
        </p:spPr>
        <p:txBody>
          <a:bodyPr/>
          <a:lstStyle/>
          <a:p>
            <a:r>
              <a:rPr lang="en-US" sz="4400" b="1" dirty="0"/>
              <a:t>REPORT DETAILS</a:t>
            </a:r>
            <a:endParaRPr lang="en-US" b="1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43C243C-0807-AED9-8F0E-131A45BF6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866" y="3130086"/>
            <a:ext cx="14464268" cy="529880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000" b="0" dirty="0">
                <a:latin typeface="Lucida Bright" panose="02040602050505020304" pitchFamily="18" charset="0"/>
              </a:rPr>
              <a:t>Data is provided in the current</a:t>
            </a:r>
            <a:r>
              <a:rPr lang="en-US" sz="3000" dirty="0">
                <a:latin typeface="Lucida Bright" panose="02040602050505020304" pitchFamily="18" charset="0"/>
              </a:rPr>
              <a:t> NAACCR  </a:t>
            </a:r>
            <a:r>
              <a:rPr lang="en-US" sz="3000" b="0" dirty="0">
                <a:latin typeface="Lucida Bright" panose="02040602050505020304" pitchFamily="18" charset="0"/>
              </a:rPr>
              <a:t>format</a:t>
            </a:r>
          </a:p>
          <a:p>
            <a:pPr marL="68580" indent="0">
              <a:buFont typeface="Times New Roman" panose="02020603050405020304" pitchFamily="18" charset="0"/>
              <a:buNone/>
              <a:defRPr/>
            </a:pPr>
            <a:endParaRPr lang="en-US" sz="3000" b="0" dirty="0">
              <a:latin typeface="Lucida Bright" panose="02040602050505020304" pitchFamily="18" charset="0"/>
            </a:endParaRPr>
          </a:p>
          <a:p>
            <a:pPr>
              <a:defRPr/>
            </a:pPr>
            <a:r>
              <a:rPr lang="en-US" sz="3000" b="0" dirty="0">
                <a:latin typeface="Lucida Bright" panose="02040602050505020304" pitchFamily="18" charset="0"/>
              </a:rPr>
              <a:t>The file is designed to be downloaded and imported into your database</a:t>
            </a:r>
          </a:p>
          <a:p>
            <a:pPr marL="68580" indent="0">
              <a:buFont typeface="Times New Roman" panose="02020603050405020304" pitchFamily="18" charset="0"/>
              <a:buNone/>
              <a:defRPr/>
            </a:pPr>
            <a:endParaRPr lang="en-US" sz="3000" b="0" dirty="0">
              <a:latin typeface="Lucida Bright" panose="02040602050505020304" pitchFamily="18" charset="0"/>
            </a:endParaRPr>
          </a:p>
          <a:p>
            <a:pPr>
              <a:defRPr/>
            </a:pPr>
            <a:r>
              <a:rPr lang="en-US" sz="3000" b="0" dirty="0">
                <a:latin typeface="Lucida Bright" panose="02040602050505020304" pitchFamily="18" charset="0"/>
              </a:rPr>
              <a:t>The file is zipped using WinZip</a:t>
            </a:r>
          </a:p>
          <a:p>
            <a:pPr lvl="1">
              <a:defRPr/>
            </a:pPr>
            <a:r>
              <a:rPr lang="en-US" sz="3000" dirty="0">
                <a:latin typeface="Lucida Bright" panose="02040602050505020304" pitchFamily="18" charset="0"/>
              </a:rPr>
              <a:t>U</a:t>
            </a:r>
            <a:r>
              <a:rPr lang="en-US" sz="3000" b="0" dirty="0">
                <a:latin typeface="Lucida Bright" panose="02040602050505020304" pitchFamily="18" charset="0"/>
              </a:rPr>
              <a:t>nzip the file before importing into your database using either WinZip or other compatible zip software</a:t>
            </a:r>
          </a:p>
          <a:p>
            <a:pPr marL="68580" indent="0">
              <a:buFont typeface="Times New Roman" panose="02020603050405020304" pitchFamily="18" charset="0"/>
              <a:buNone/>
              <a:defRPr/>
            </a:pPr>
            <a:r>
              <a:rPr lang="en-US" sz="3000" b="0" dirty="0">
                <a:latin typeface="Lucida Bright" panose="02040602050505020304" pitchFamily="18" charset="0"/>
              </a:rPr>
              <a:t> </a:t>
            </a:r>
          </a:p>
          <a:p>
            <a:pPr>
              <a:defRPr/>
            </a:pPr>
            <a:r>
              <a:rPr lang="en-US" sz="3000" b="0" dirty="0">
                <a:latin typeface="Lucida Bright" panose="02040602050505020304" pitchFamily="18" charset="0"/>
              </a:rPr>
              <a:t>Hospital cancer registrars can download the free SEER File*Pro software if they wish to open and manually review the file. It is available at: </a:t>
            </a:r>
          </a:p>
          <a:p>
            <a:pPr marL="0" indent="0" algn="ctr">
              <a:buFont typeface="Times New Roman" panose="02020603050405020304" pitchFamily="18" charset="0"/>
              <a:buNone/>
              <a:defRPr/>
            </a:pPr>
            <a:r>
              <a:rPr lang="en-US" sz="3000" u="sng" dirty="0">
                <a:solidFill>
                  <a:srgbClr val="FF0000"/>
                </a:solidFill>
                <a:latin typeface="Lucida Bright" panose="02040602050505020304" pitchFamily="18" charset="0"/>
                <a:hlinkClick r:id="rId3"/>
              </a:rPr>
              <a:t>https://seer.cancer.gov/tools/filepro/download</a:t>
            </a:r>
            <a:endParaRPr lang="en-US" sz="3000" dirty="0">
              <a:solidFill>
                <a:srgbClr val="FF0000"/>
              </a:solidFill>
              <a:latin typeface="Lucida Bright" panose="020406020505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7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5ECBB81-5EFF-FE05-5803-901BDDAA4EA2}"/>
              </a:ext>
            </a:extLst>
          </p:cNvPr>
          <p:cNvSpPr/>
          <p:nvPr/>
        </p:nvSpPr>
        <p:spPr>
          <a:xfrm>
            <a:off x="10900454" y="3328800"/>
            <a:ext cx="5345723" cy="544555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8940594" y="-8940594"/>
            <a:ext cx="406812" cy="18288000"/>
            <a:chOff x="0" y="0"/>
            <a:chExt cx="331990" cy="149244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1990" cy="14924418"/>
            </a:xfrm>
            <a:custGeom>
              <a:avLst/>
              <a:gdLst/>
              <a:ahLst/>
              <a:cxnLst/>
              <a:rect l="l" t="t" r="r" b="b"/>
              <a:pathLst>
                <a:path w="331990" h="14924418">
                  <a:moveTo>
                    <a:pt x="0" y="0"/>
                  </a:moveTo>
                  <a:lnTo>
                    <a:pt x="331990" y="0"/>
                  </a:lnTo>
                  <a:lnTo>
                    <a:pt x="331990" y="14924418"/>
                  </a:lnTo>
                  <a:lnTo>
                    <a:pt x="0" y="14924418"/>
                  </a:lnTo>
                  <a:close/>
                </a:path>
              </a:pathLst>
            </a:custGeom>
            <a:solidFill>
              <a:srgbClr val="054F9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6246177" y="9507800"/>
            <a:ext cx="1815429" cy="598371"/>
          </a:xfrm>
          <a:custGeom>
            <a:avLst/>
            <a:gdLst/>
            <a:ahLst/>
            <a:cxnLst/>
            <a:rect l="l" t="t" r="r" b="b"/>
            <a:pathLst>
              <a:path w="1815429" h="598371">
                <a:moveTo>
                  <a:pt x="0" y="0"/>
                </a:moveTo>
                <a:lnTo>
                  <a:pt x="1815429" y="0"/>
                </a:lnTo>
                <a:lnTo>
                  <a:pt x="1815429" y="598371"/>
                </a:lnTo>
                <a:lnTo>
                  <a:pt x="0" y="5983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266690"/>
            <a:ext cx="406812" cy="2345232"/>
            <a:chOff x="0" y="0"/>
            <a:chExt cx="3319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1990" cy="1913890"/>
            </a:xfrm>
            <a:custGeom>
              <a:avLst/>
              <a:gdLst/>
              <a:ahLst/>
              <a:cxnLst/>
              <a:rect l="l" t="t" r="r" b="b"/>
              <a:pathLst>
                <a:path w="331990" h="1913890">
                  <a:moveTo>
                    <a:pt x="0" y="0"/>
                  </a:moveTo>
                  <a:lnTo>
                    <a:pt x="331990" y="0"/>
                  </a:lnTo>
                  <a:lnTo>
                    <a:pt x="3319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DC58C">
                <a:alpha val="8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835213" y="7063676"/>
            <a:ext cx="452787" cy="2194624"/>
            <a:chOff x="0" y="0"/>
            <a:chExt cx="293277" cy="14214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07984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B9508611-9E89-3A30-00BD-90D763C2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1296306"/>
            <a:ext cx="8229600" cy="1143000"/>
          </a:xfrm>
        </p:spPr>
        <p:txBody>
          <a:bodyPr/>
          <a:lstStyle/>
          <a:p>
            <a:r>
              <a:rPr lang="en-US" b="1" dirty="0"/>
              <a:t>REPORT DATA DETAILS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43C243C-0807-AED9-8F0E-131A45BF6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2244" y="3173553"/>
            <a:ext cx="9048208" cy="6179000"/>
          </a:xfrm>
        </p:spPr>
        <p:txBody>
          <a:bodyPr>
            <a:noAutofit/>
          </a:bodyPr>
          <a:lstStyle/>
          <a:p>
            <a:pPr marL="68580" indent="0">
              <a:buFont typeface="Times New Roman" panose="02020603050405020304" pitchFamily="18" charset="0"/>
              <a:buNone/>
              <a:defRPr/>
            </a:pPr>
            <a:r>
              <a:rPr lang="en-US" dirty="0">
                <a:latin typeface="Lucida Bright" panose="02040602050505020304" pitchFamily="18" charset="0"/>
              </a:rPr>
              <a:t>The report provides</a:t>
            </a:r>
            <a:r>
              <a:rPr lang="en-US" b="0" dirty="0">
                <a:latin typeface="Lucida Bright" panose="02040602050505020304" pitchFamily="18" charset="0"/>
              </a:rPr>
              <a:t> follow up information on </a:t>
            </a:r>
            <a:r>
              <a:rPr lang="en-US" b="1" i="1" dirty="0">
                <a:latin typeface="Lucida Bright" panose="02040602050505020304" pitchFamily="18" charset="0"/>
              </a:rPr>
              <a:t>SEER reportable analytic cases only </a:t>
            </a:r>
            <a:r>
              <a:rPr lang="en-US" b="0" dirty="0">
                <a:latin typeface="Lucida Bright" panose="02040602050505020304" pitchFamily="18" charset="0"/>
              </a:rPr>
              <a:t>(Class of case 00-29)</a:t>
            </a:r>
          </a:p>
          <a:p>
            <a:pPr marL="68580" indent="0">
              <a:buFont typeface="Times New Roman" panose="02020603050405020304" pitchFamily="18" charset="0"/>
              <a:buNone/>
              <a:defRPr/>
            </a:pPr>
            <a:r>
              <a:rPr lang="en-US" b="1" dirty="0">
                <a:latin typeface="Lucida Bright" panose="02040602050505020304" pitchFamily="18" charset="0"/>
              </a:rPr>
              <a:t>Data fields included in report: </a:t>
            </a:r>
          </a:p>
          <a:p>
            <a:pPr lvl="1">
              <a:defRPr/>
            </a:pPr>
            <a:r>
              <a:rPr lang="en-US" sz="2800" dirty="0">
                <a:latin typeface="Lucida Bright" panose="02040602050505020304" pitchFamily="18" charset="0"/>
              </a:rPr>
              <a:t>Patient name (last, first, middle initial)</a:t>
            </a:r>
          </a:p>
          <a:p>
            <a:pPr lvl="1">
              <a:defRPr/>
            </a:pPr>
            <a:r>
              <a:rPr lang="en-US" sz="2800" dirty="0">
                <a:latin typeface="Lucida Bright" panose="02040602050505020304" pitchFamily="18" charset="0"/>
              </a:rPr>
              <a:t>Primary site</a:t>
            </a:r>
          </a:p>
          <a:p>
            <a:pPr lvl="1">
              <a:defRPr/>
            </a:pPr>
            <a:r>
              <a:rPr lang="en-US" sz="2800" dirty="0">
                <a:latin typeface="Lucida Bright" panose="02040602050505020304" pitchFamily="18" charset="0"/>
              </a:rPr>
              <a:t>Laterality</a:t>
            </a:r>
          </a:p>
          <a:p>
            <a:pPr lvl="1">
              <a:defRPr/>
            </a:pPr>
            <a:r>
              <a:rPr lang="en-US" sz="2800" dirty="0">
                <a:latin typeface="Lucida Bright" panose="02040602050505020304" pitchFamily="18" charset="0"/>
              </a:rPr>
              <a:t>Date of birth</a:t>
            </a:r>
          </a:p>
          <a:p>
            <a:pPr lvl="1">
              <a:defRPr/>
            </a:pPr>
            <a:r>
              <a:rPr lang="en-US" sz="2800" dirty="0">
                <a:latin typeface="Lucida Bright" panose="02040602050505020304" pitchFamily="18" charset="0"/>
              </a:rPr>
              <a:t>Date of diagnosis</a:t>
            </a:r>
          </a:p>
          <a:p>
            <a:pPr lvl="1">
              <a:defRPr/>
            </a:pPr>
            <a:r>
              <a:rPr lang="en-US" sz="2800" dirty="0">
                <a:latin typeface="Lucida Bright" panose="02040602050505020304" pitchFamily="18" charset="0"/>
              </a:rPr>
              <a:t>Hospital accession number</a:t>
            </a:r>
          </a:p>
          <a:p>
            <a:pPr lvl="1">
              <a:defRPr/>
            </a:pPr>
            <a:r>
              <a:rPr lang="en-US" sz="2800" dirty="0">
                <a:latin typeface="Lucida Bright" panose="02040602050505020304" pitchFamily="18" charset="0"/>
              </a:rPr>
              <a:t>Date of last contact</a:t>
            </a:r>
          </a:p>
          <a:p>
            <a:pPr lvl="1">
              <a:defRPr/>
            </a:pPr>
            <a:r>
              <a:rPr lang="en-US" sz="2800" dirty="0">
                <a:latin typeface="Lucida Bright" panose="02040602050505020304" pitchFamily="18" charset="0"/>
              </a:rPr>
              <a:t>Vital status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8216FC-E929-D289-2F65-8C4C83C7A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31276" y="4237892"/>
            <a:ext cx="4484077" cy="40503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0" dirty="0">
                <a:latin typeface="Lucida Bright" panose="02040602050505020304" pitchFamily="18" charset="0"/>
              </a:rPr>
              <a:t>Information provided back will be the </a:t>
            </a:r>
            <a:r>
              <a:rPr lang="en-US" dirty="0">
                <a:latin typeface="Lucida Bright" panose="02040602050505020304" pitchFamily="18" charset="0"/>
              </a:rPr>
              <a:t>original values </a:t>
            </a:r>
            <a:r>
              <a:rPr lang="en-US" b="0" dirty="0">
                <a:latin typeface="Lucida Bright" panose="02040602050505020304" pitchFamily="18" charset="0"/>
              </a:rPr>
              <a:t>the hospital submitted to NJSCR.</a:t>
            </a:r>
          </a:p>
          <a:p>
            <a:pPr marL="0" indent="0" algn="ctr">
              <a:buNone/>
            </a:pPr>
            <a:endParaRPr lang="en-US" b="0" dirty="0">
              <a:latin typeface="Lucida Bright" panose="020406020505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Lucida Bright" panose="02040602050505020304" pitchFamily="18" charset="0"/>
              </a:rPr>
              <a:t>Date of last contact </a:t>
            </a:r>
            <a:r>
              <a:rPr lang="en-US" b="0" dirty="0">
                <a:latin typeface="Lucida Bright" panose="02040602050505020304" pitchFamily="18" charset="0"/>
              </a:rPr>
              <a:t>and </a:t>
            </a:r>
            <a:r>
              <a:rPr lang="en-US" dirty="0">
                <a:latin typeface="Lucida Bright" panose="02040602050505020304" pitchFamily="18" charset="0"/>
              </a:rPr>
              <a:t>vital status </a:t>
            </a:r>
            <a:r>
              <a:rPr lang="en-US" b="0" dirty="0">
                <a:latin typeface="Lucida Bright" panose="02040602050505020304" pitchFamily="18" charset="0"/>
              </a:rPr>
              <a:t>will be </a:t>
            </a:r>
            <a:r>
              <a:rPr lang="en-US" dirty="0">
                <a:latin typeface="Lucida Bright" panose="02040602050505020304" pitchFamily="18" charset="0"/>
              </a:rPr>
              <a:t>updated</a:t>
            </a:r>
            <a:r>
              <a:rPr lang="en-US" b="0" dirty="0">
                <a:latin typeface="Lucida Bright" panose="02040602050505020304" pitchFamily="18" charset="0"/>
              </a:rPr>
              <a:t> with new values.</a:t>
            </a:r>
          </a:p>
        </p:txBody>
      </p:sp>
    </p:spTree>
    <p:extLst>
      <p:ext uri="{BB962C8B-B14F-4D97-AF65-F5344CB8AC3E}">
        <p14:creationId xmlns:p14="http://schemas.microsoft.com/office/powerpoint/2010/main" val="68246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5400000">
            <a:off x="8940594" y="-8940594"/>
            <a:ext cx="406812" cy="18288000"/>
            <a:chOff x="0" y="0"/>
            <a:chExt cx="331990" cy="149244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1990" cy="14924418"/>
            </a:xfrm>
            <a:custGeom>
              <a:avLst/>
              <a:gdLst/>
              <a:ahLst/>
              <a:cxnLst/>
              <a:rect l="l" t="t" r="r" b="b"/>
              <a:pathLst>
                <a:path w="331990" h="14924418">
                  <a:moveTo>
                    <a:pt x="0" y="0"/>
                  </a:moveTo>
                  <a:lnTo>
                    <a:pt x="331990" y="0"/>
                  </a:lnTo>
                  <a:lnTo>
                    <a:pt x="331990" y="14924418"/>
                  </a:lnTo>
                  <a:lnTo>
                    <a:pt x="0" y="14924418"/>
                  </a:lnTo>
                  <a:close/>
                </a:path>
              </a:pathLst>
            </a:custGeom>
            <a:solidFill>
              <a:srgbClr val="054F9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6246177" y="9507800"/>
            <a:ext cx="1815429" cy="598371"/>
          </a:xfrm>
          <a:custGeom>
            <a:avLst/>
            <a:gdLst/>
            <a:ahLst/>
            <a:cxnLst/>
            <a:rect l="l" t="t" r="r" b="b"/>
            <a:pathLst>
              <a:path w="1815429" h="598371">
                <a:moveTo>
                  <a:pt x="0" y="0"/>
                </a:moveTo>
                <a:lnTo>
                  <a:pt x="1815429" y="0"/>
                </a:lnTo>
                <a:lnTo>
                  <a:pt x="1815429" y="598371"/>
                </a:lnTo>
                <a:lnTo>
                  <a:pt x="0" y="5983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266690"/>
            <a:ext cx="406812" cy="2345232"/>
            <a:chOff x="0" y="0"/>
            <a:chExt cx="3319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1990" cy="1913890"/>
            </a:xfrm>
            <a:custGeom>
              <a:avLst/>
              <a:gdLst/>
              <a:ahLst/>
              <a:cxnLst/>
              <a:rect l="l" t="t" r="r" b="b"/>
              <a:pathLst>
                <a:path w="331990" h="1913890">
                  <a:moveTo>
                    <a:pt x="0" y="0"/>
                  </a:moveTo>
                  <a:lnTo>
                    <a:pt x="331990" y="0"/>
                  </a:lnTo>
                  <a:lnTo>
                    <a:pt x="3319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DC58C">
                <a:alpha val="8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835213" y="7063676"/>
            <a:ext cx="452787" cy="2194624"/>
            <a:chOff x="0" y="0"/>
            <a:chExt cx="293277" cy="14214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07984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B9508611-9E89-3A30-00BD-90D763C2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092" y="1258472"/>
            <a:ext cx="11183815" cy="1143000"/>
          </a:xfrm>
        </p:spPr>
        <p:txBody>
          <a:bodyPr>
            <a:normAutofit/>
          </a:bodyPr>
          <a:lstStyle/>
          <a:p>
            <a:r>
              <a:rPr lang="en-US" b="1" dirty="0"/>
              <a:t>DOWNLOADING/IMPORTING THE REPORT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43C243C-0807-AED9-8F0E-131A45BF6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014" y="2754453"/>
            <a:ext cx="14817969" cy="6753347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3300" b="0" dirty="0">
                <a:latin typeface="Lucida Bright" panose="02040602050505020304" pitchFamily="18" charset="0"/>
              </a:rPr>
              <a:t>Hospital cancer registrars should contact their software vendors and IT departments for instructions and support on downloading and importing the report.</a:t>
            </a:r>
          </a:p>
          <a:p>
            <a:pPr lvl="1">
              <a:defRPr/>
            </a:pPr>
            <a:r>
              <a:rPr lang="en-US" b="0" dirty="0">
                <a:latin typeface="Lucida Bright" panose="02040602050505020304" pitchFamily="18" charset="0"/>
              </a:rPr>
              <a:t>Please review cancer registry data import tools and acceptable file formats for your system</a:t>
            </a:r>
          </a:p>
          <a:p>
            <a:pPr>
              <a:defRPr/>
            </a:pPr>
            <a:r>
              <a:rPr lang="en-US" sz="3300" b="0" dirty="0">
                <a:latin typeface="Lucida Bright" panose="02040602050505020304" pitchFamily="18" charset="0"/>
              </a:rPr>
              <a:t>NJSCR recommends hospitals test the file on a </a:t>
            </a:r>
            <a:r>
              <a:rPr lang="en-US" sz="3300" dirty="0">
                <a:latin typeface="Lucida Bright" panose="02040602050505020304" pitchFamily="18" charset="0"/>
              </a:rPr>
              <a:t>test</a:t>
            </a:r>
            <a:r>
              <a:rPr lang="en-US" sz="3300" b="0" dirty="0">
                <a:latin typeface="Lucida Bright" panose="02040602050505020304" pitchFamily="18" charset="0"/>
              </a:rPr>
              <a:t> database prior to loading the report into their live database</a:t>
            </a:r>
          </a:p>
          <a:p>
            <a:pPr>
              <a:defRPr/>
            </a:pPr>
            <a:r>
              <a:rPr lang="en-US" sz="3300" b="0" dirty="0">
                <a:latin typeface="Lucida Bright" panose="02040602050505020304" pitchFamily="18" charset="0"/>
              </a:rPr>
              <a:t>NJSCR recommends hospitals have a </a:t>
            </a:r>
            <a:r>
              <a:rPr lang="en-US" sz="3300" dirty="0">
                <a:latin typeface="Lucida Bright" panose="02040602050505020304" pitchFamily="18" charset="0"/>
              </a:rPr>
              <a:t>current retrievable back up file </a:t>
            </a:r>
            <a:r>
              <a:rPr lang="en-US" sz="3300" b="0" dirty="0">
                <a:latin typeface="Lucida Bright" panose="02040602050505020304" pitchFamily="18" charset="0"/>
              </a:rPr>
              <a:t>of their database prior to importing/downloading the report into their live database</a:t>
            </a:r>
          </a:p>
          <a:p>
            <a:pPr>
              <a:defRPr/>
            </a:pPr>
            <a:r>
              <a:rPr lang="en-US" sz="3300" b="0" dirty="0">
                <a:latin typeface="Lucida Bright" panose="02040602050505020304" pitchFamily="18" charset="0"/>
              </a:rPr>
              <a:t>The file imported </a:t>
            </a:r>
            <a:r>
              <a:rPr lang="en-US" sz="3300" dirty="0">
                <a:latin typeface="Lucida Bright" panose="02040602050505020304" pitchFamily="18" charset="0"/>
              </a:rPr>
              <a:t>must be the original file </a:t>
            </a:r>
            <a:r>
              <a:rPr lang="en-US" sz="3300" b="0" dirty="0">
                <a:latin typeface="Lucida Bright" panose="02040602050505020304" pitchFamily="18" charset="0"/>
              </a:rPr>
              <a:t>sent to the hospital cancer registrar</a:t>
            </a:r>
          </a:p>
          <a:p>
            <a:pPr>
              <a:defRPr/>
            </a:pPr>
            <a:r>
              <a:rPr lang="en-US" sz="3300" dirty="0">
                <a:latin typeface="Lucida Bright" panose="02040602050505020304" pitchFamily="18" charset="0"/>
              </a:rPr>
              <a:t>NJSCR is not responsible for any database corruption as a result of downloading/importing this report</a:t>
            </a:r>
            <a:endParaRPr lang="en-US" sz="3300" b="0" dirty="0">
              <a:latin typeface="Lucida Bright" panose="02040602050505020304" pitchFamily="18" charset="0"/>
            </a:endParaRPr>
          </a:p>
          <a:p>
            <a:pPr>
              <a:defRPr/>
            </a:pPr>
            <a:r>
              <a:rPr lang="en-US" sz="3300" b="0" dirty="0">
                <a:latin typeface="Lucida Bright" panose="02040602050505020304" pitchFamily="18" charset="0"/>
              </a:rPr>
              <a:t>If technical difficulties are encountered and hospital IT and/or software vendor cannot resolve, </a:t>
            </a:r>
            <a:r>
              <a:rPr lang="en-US" sz="3300" dirty="0">
                <a:latin typeface="Lucida Bright" panose="02040602050505020304" pitchFamily="18" charset="0"/>
              </a:rPr>
              <a:t>hospital </a:t>
            </a:r>
            <a:r>
              <a:rPr lang="en-US" sz="3300" b="0" dirty="0">
                <a:latin typeface="Lucida Bright" panose="02040602050505020304" pitchFamily="18" charset="0"/>
              </a:rPr>
              <a:t>IT may contact Ana Shukla, Senior Database Architect, Cancer Registry, Rutgers/CINJ at:</a:t>
            </a:r>
          </a:p>
          <a:p>
            <a:pPr marL="68580" indent="0" algn="ctr">
              <a:buFont typeface="Times New Roman" panose="02020603050405020304" pitchFamily="18" charset="0"/>
              <a:buNone/>
              <a:defRPr/>
            </a:pPr>
            <a:r>
              <a:rPr lang="en-US" sz="3400" u="sng" dirty="0">
                <a:latin typeface="Lucida Bright" panose="02040602050505020304" pitchFamily="18" charset="0"/>
                <a:hlinkClick r:id="rId3"/>
              </a:rPr>
              <a:t>shuklaan@cinj.rutgers.edu</a:t>
            </a:r>
            <a:endParaRPr lang="en-US" sz="3400" dirty="0">
              <a:latin typeface="Lucida Bright" panose="02040602050505020304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38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43561a-722a-4fff-8484-3eb3398b2a8a">
      <Terms xmlns="http://schemas.microsoft.com/office/infopath/2007/PartnerControls"/>
    </lcf76f155ced4ddcb4097134ff3c332f>
    <TaxCatchAll xmlns="6bf4a4c2-edfb-42ba-baa6-a95bba4d268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A50FDABC6E20498A106BB837B8DDFC" ma:contentTypeVersion="19" ma:contentTypeDescription="Create a new document." ma:contentTypeScope="" ma:versionID="ccd93b2e8a5ad444f120ab528d0a2ed2">
  <xsd:schema xmlns:xsd="http://www.w3.org/2001/XMLSchema" xmlns:xs="http://www.w3.org/2001/XMLSchema" xmlns:p="http://schemas.microsoft.com/office/2006/metadata/properties" xmlns:ns2="1c43561a-722a-4fff-8484-3eb3398b2a8a" xmlns:ns3="6bf4a4c2-edfb-42ba-baa6-a95bba4d2682" targetNamespace="http://schemas.microsoft.com/office/2006/metadata/properties" ma:root="true" ma:fieldsID="f50949df89430b565b3c2b9ebfa7382b" ns2:_="" ns3:_="">
    <xsd:import namespace="1c43561a-722a-4fff-8484-3eb3398b2a8a"/>
    <xsd:import namespace="6bf4a4c2-edfb-42ba-baa6-a95bba4d26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43561a-722a-4fff-8484-3eb3398b2a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48fd182-3af3-4b45-858c-95346ee1bc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4a4c2-edfb-42ba-baa6-a95bba4d268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bdccab0-5fb7-452f-9abe-babdd2f54cfa}" ma:internalName="TaxCatchAll" ma:showField="CatchAllData" ma:web="6bf4a4c2-edfb-42ba-baa6-a95bba4d26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010ABB-471D-4983-9944-67B0FFFE3D8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4934866-0196-43AA-8AD3-1D40C027DC17}"/>
</file>

<file path=customXml/itemProps3.xml><?xml version="1.0" encoding="utf-8"?>
<ds:datastoreItem xmlns:ds="http://schemas.openxmlformats.org/officeDocument/2006/customXml" ds:itemID="{B00A114C-238D-4C9B-9F75-A61F8CF13C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687</Words>
  <Application>Microsoft Office PowerPoint</Application>
  <PresentationFormat>Custom</PresentationFormat>
  <Paragraphs>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Lucida Bright</vt:lpstr>
      <vt:lpstr>Times New Roman</vt:lpstr>
      <vt:lpstr>Office Theme</vt:lpstr>
      <vt:lpstr>NEW JERSEY STATE CANCER REGISTRY  HOSPITAL FOLLOW UP REPORT</vt:lpstr>
      <vt:lpstr>WHAT IS THE NJSCR HOSPITAL FOLLOW UP REPORT?</vt:lpstr>
      <vt:lpstr>REPORT AVAILABILITY</vt:lpstr>
      <vt:lpstr>HOW TO REQUEST A NJSCR HOSPITAL FOLLOW UP REPORT</vt:lpstr>
      <vt:lpstr>WHEN THE REPORT IS PREPARED</vt:lpstr>
      <vt:lpstr>REPORT DETAILS</vt:lpstr>
      <vt:lpstr>REPORT DATA DETAILS</vt:lpstr>
      <vt:lpstr>DOWNLOADING/IMPORTING THE 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 Option</dc:title>
  <dc:creator>Pressley, Denay</dc:creator>
  <cp:lastModifiedBy>Heather Stabinsky</cp:lastModifiedBy>
  <cp:revision>5</cp:revision>
  <dcterms:created xsi:type="dcterms:W3CDTF">2006-08-16T00:00:00Z</dcterms:created>
  <dcterms:modified xsi:type="dcterms:W3CDTF">2023-11-17T19:44:02Z</dcterms:modified>
  <dc:identifier>DAFrQ-nPDLI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0x010100F6A1F4BA65724648B835404DD2113CFE</vt:lpwstr>
  </property>
</Properties>
</file>